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256" r:id="rId3"/>
    <p:sldId id="301" r:id="rId4"/>
    <p:sldId id="328" r:id="rId5"/>
    <p:sldId id="347" r:id="rId6"/>
    <p:sldId id="350" r:id="rId7"/>
    <p:sldId id="348" r:id="rId8"/>
    <p:sldId id="334" r:id="rId9"/>
    <p:sldId id="335" r:id="rId10"/>
    <p:sldId id="349" r:id="rId11"/>
    <p:sldId id="326" r:id="rId12"/>
    <p:sldId id="324" r:id="rId13"/>
    <p:sldId id="331" r:id="rId14"/>
    <p:sldId id="321" r:id="rId15"/>
    <p:sldId id="322" r:id="rId16"/>
    <p:sldId id="323" r:id="rId17"/>
    <p:sldId id="329" r:id="rId18"/>
    <p:sldId id="345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19/10/2021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DCE58-8BC4-4AFA-8CA6-5613EB81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0547A3-7C50-4E41-83CE-578AE2E0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4A016-999F-47DC-AB21-CB639595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98" y="1055945"/>
            <a:ext cx="8920702" cy="5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Target Configuration</a:t>
            </a:r>
            <a:endParaRPr lang="en-HK" altLang="zh-TW" sz="2400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Target (T)</a:t>
            </a:r>
          </a:p>
          <a:p>
            <a:pPr marL="676275" lvl="2" indent="0">
              <a:buNone/>
            </a:pPr>
            <a:r>
              <a:rPr lang="en-US" altLang="en-US" sz="1900" dirty="0">
                <a:solidFill>
                  <a:srgbClr val="FF0000"/>
                </a:solidFill>
              </a:rPr>
              <a:t>(Input your value </a:t>
            </a:r>
            <a:r>
              <a:rPr lang="en-HK" altLang="zh-TW" dirty="0">
                <a:solidFill>
                  <a:srgbClr val="FF0000"/>
                </a:solidFill>
              </a:rPr>
              <a:t>at Console)</a:t>
            </a:r>
            <a:endParaRPr lang="en-US" altLang="en-US" sz="1900" dirty="0">
              <a:solidFill>
                <a:srgbClr val="FF0000"/>
              </a:solidFill>
            </a:endParaRP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Position (P)</a:t>
            </a: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Set Orientation (O)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Console)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29628"/>
            <a:ext cx="2070504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07583" y="3461468"/>
            <a:ext cx="2070504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4826016"/>
            <a:ext cx="2070504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F293A2-A39C-4F3F-8C51-23540F7C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3" t="59957" r="1857" b="5601"/>
          <a:stretch/>
        </p:blipFill>
        <p:spPr>
          <a:xfrm>
            <a:off x="7108477" y="2769944"/>
            <a:ext cx="4947453" cy="20212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 rot="5400000">
            <a:off x="7853898" y="3751892"/>
            <a:ext cx="463860" cy="1340753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 rot="5400000">
            <a:off x="9307804" y="3754396"/>
            <a:ext cx="463858" cy="1340753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 rot="5400000">
            <a:off x="10785997" y="3725305"/>
            <a:ext cx="457633" cy="1392492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28078-E11F-43C5-8FF9-AA9E0BFC2837}"/>
              </a:ext>
            </a:extLst>
          </p:cNvPr>
          <p:cNvSpPr/>
          <p:nvPr/>
        </p:nvSpPr>
        <p:spPr>
          <a:xfrm>
            <a:off x="7714742" y="2311940"/>
            <a:ext cx="340271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Joint Angle configuration disabled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7BC70-1FC8-445A-8C0E-76D98382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47" y="3575110"/>
            <a:ext cx="1733792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3C03-BBC3-49E9-AE4E-09364423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47" y="4711789"/>
            <a:ext cx="2943636" cy="8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49C4-B5BC-476D-95F1-1F8B8DF2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947" y="1205048"/>
            <a:ext cx="283884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1" grpId="0" animBg="1"/>
      <p:bldP spid="41" grpId="1" animBg="1"/>
      <p:bldP spid="47" grpId="0" animBg="1"/>
      <p:bldP spid="47" grpId="1" animBg="1"/>
      <p:bldP spid="21" grpId="0" animBg="1"/>
      <p:bldP spid="21" grpId="1" animBg="1"/>
      <p:bldP spid="39" grpId="0" animBg="1"/>
      <p:bldP spid="39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How to use "Set Target" button?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How to use the "Set Target" button?</a:t>
            </a:r>
            <a:endParaRPr lang="en-HK" altLang="zh-TW" sz="2400" dirty="0">
              <a:solidFill>
                <a:schemeClr val="accent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Click "Set Target"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button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Switch to the Spyder </a:t>
            </a:r>
            <a:r>
              <a:rPr lang="en-US" altLang="en-US" sz="2100" dirty="0" err="1">
                <a:solidFill>
                  <a:schemeClr val="tx1"/>
                </a:solidFill>
              </a:rPr>
              <a:t>IPython</a:t>
            </a:r>
            <a:r>
              <a:rPr lang="en-US" altLang="en-US" sz="2100" dirty="0">
                <a:solidFill>
                  <a:schemeClr val="tx1"/>
                </a:solidFill>
              </a:rPr>
              <a:t> Console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Input </a:t>
            </a:r>
            <a:r>
              <a:rPr lang="en-US" altLang="en-US" sz="2100" dirty="0">
                <a:solidFill>
                  <a:srgbClr val="FF0000"/>
                </a:solidFill>
              </a:rPr>
              <a:t>Position or Orientation </a:t>
            </a:r>
            <a:r>
              <a:rPr lang="en-US" altLang="en-US" sz="2100" dirty="0">
                <a:solidFill>
                  <a:schemeClr val="tx1"/>
                </a:solidFill>
              </a:rPr>
              <a:t>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Press "Enter"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to confirm the inputted 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Repeat above two steps 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en-US" sz="2100" dirty="0">
                <a:solidFill>
                  <a:srgbClr val="FF0000"/>
                </a:solidFill>
              </a:rPr>
              <a:t>(X, Y, Z, Alpha, Beta, Gamma)</a:t>
            </a:r>
          </a:p>
          <a:p>
            <a:pPr marL="868362" lvl="1" indent="-457200">
              <a:buFont typeface="+mj-lt"/>
              <a:buAutoNum type="arabicPeriod" startAt="6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The UR3 will be moved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zh-TW" sz="2100" dirty="0">
                <a:solidFill>
                  <a:schemeClr val="tx1"/>
                </a:solidFill>
              </a:rPr>
              <a:t>based on the setting</a:t>
            </a:r>
            <a:endParaRPr lang="en-HK" altLang="zh-TW" sz="2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2B7556-D475-44D2-9226-B17E644E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7" t="84424" r="64055" b="7959"/>
          <a:stretch/>
        </p:blipFill>
        <p:spPr>
          <a:xfrm>
            <a:off x="4679765" y="1810744"/>
            <a:ext cx="1407381" cy="47707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1BD9ED3-FC26-4991-B84E-81B7EACEA39C}"/>
              </a:ext>
            </a:extLst>
          </p:cNvPr>
          <p:cNvSpPr/>
          <p:nvPr/>
        </p:nvSpPr>
        <p:spPr>
          <a:xfrm rot="5400000">
            <a:off x="5147451" y="1334203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11C25FBE-6060-4D2A-A100-0A00702440EC}"/>
              </a:ext>
            </a:extLst>
          </p:cNvPr>
          <p:cNvSpPr/>
          <p:nvPr/>
        </p:nvSpPr>
        <p:spPr>
          <a:xfrm>
            <a:off x="6209993" y="1858119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C4EC6-0F5E-42AC-A015-2DAE28E6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8" y="4986846"/>
            <a:ext cx="1421427" cy="1764283"/>
          </a:xfrm>
          <a:prstGeom prst="rect">
            <a:avLst/>
          </a:prstGeom>
        </p:spPr>
      </p:pic>
      <p:sp>
        <p:nvSpPr>
          <p:cNvPr id="66" name="Arrow: Left 65">
            <a:extLst>
              <a:ext uri="{FF2B5EF4-FFF2-40B4-BE49-F238E27FC236}">
                <a16:creationId xmlns:a16="http://schemas.microsoft.com/office/drawing/2014/main" id="{E9488AA4-869C-48B1-93F3-D52FE2D3A952}"/>
              </a:ext>
            </a:extLst>
          </p:cNvPr>
          <p:cNvSpPr/>
          <p:nvPr/>
        </p:nvSpPr>
        <p:spPr>
          <a:xfrm>
            <a:off x="6167559" y="5747327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D34C0-A3B6-4FA1-91BD-E3189CCE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18" y="2382563"/>
            <a:ext cx="5326216" cy="266818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41A4991-B71D-448E-ACFC-28F7E3A4C759}"/>
              </a:ext>
            </a:extLst>
          </p:cNvPr>
          <p:cNvSpPr/>
          <p:nvPr/>
        </p:nvSpPr>
        <p:spPr>
          <a:xfrm rot="16200000">
            <a:off x="8723121" y="1760032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94D0205-C8FD-4521-A00F-4EB496966722}"/>
              </a:ext>
            </a:extLst>
          </p:cNvPr>
          <p:cNvSpPr/>
          <p:nvPr/>
        </p:nvSpPr>
        <p:spPr>
          <a:xfrm>
            <a:off x="8111121" y="3195622"/>
            <a:ext cx="1384640" cy="387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3&amp;4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AB2220-2C09-47F1-895C-ECCB49702FAF}"/>
              </a:ext>
            </a:extLst>
          </p:cNvPr>
          <p:cNvSpPr/>
          <p:nvPr/>
        </p:nvSpPr>
        <p:spPr>
          <a:xfrm>
            <a:off x="9525525" y="3574012"/>
            <a:ext cx="245271" cy="1412834"/>
          </a:xfrm>
          <a:custGeom>
            <a:avLst/>
            <a:gdLst>
              <a:gd name="connsiteX0" fmla="*/ 0 w 263074"/>
              <a:gd name="connsiteY0" fmla="*/ 0 h 954156"/>
              <a:gd name="connsiteX1" fmla="*/ 71562 w 263074"/>
              <a:gd name="connsiteY1" fmla="*/ 15902 h 954156"/>
              <a:gd name="connsiteX2" fmla="*/ 143124 w 263074"/>
              <a:gd name="connsiteY2" fmla="*/ 71561 h 954156"/>
              <a:gd name="connsiteX3" fmla="*/ 159026 w 263074"/>
              <a:gd name="connsiteY3" fmla="*/ 95415 h 954156"/>
              <a:gd name="connsiteX4" fmla="*/ 174929 w 263074"/>
              <a:gd name="connsiteY4" fmla="*/ 389614 h 954156"/>
              <a:gd name="connsiteX5" fmla="*/ 182880 w 263074"/>
              <a:gd name="connsiteY5" fmla="*/ 445273 h 954156"/>
              <a:gd name="connsiteX6" fmla="*/ 254442 w 263074"/>
              <a:gd name="connsiteY6" fmla="*/ 485029 h 954156"/>
              <a:gd name="connsiteX7" fmla="*/ 262393 w 263074"/>
              <a:gd name="connsiteY7" fmla="*/ 508883 h 954156"/>
              <a:gd name="connsiteX8" fmla="*/ 238539 w 263074"/>
              <a:gd name="connsiteY8" fmla="*/ 524786 h 954156"/>
              <a:gd name="connsiteX9" fmla="*/ 198783 w 263074"/>
              <a:gd name="connsiteY9" fmla="*/ 556591 h 954156"/>
              <a:gd name="connsiteX10" fmla="*/ 198783 w 263074"/>
              <a:gd name="connsiteY10" fmla="*/ 834887 h 954156"/>
              <a:gd name="connsiteX11" fmla="*/ 159026 w 263074"/>
              <a:gd name="connsiteY11" fmla="*/ 898497 h 954156"/>
              <a:gd name="connsiteX12" fmla="*/ 143124 w 263074"/>
              <a:gd name="connsiteY12" fmla="*/ 922351 h 954156"/>
              <a:gd name="connsiteX13" fmla="*/ 111318 w 263074"/>
              <a:gd name="connsiteY13" fmla="*/ 930302 h 954156"/>
              <a:gd name="connsiteX14" fmla="*/ 63611 w 263074"/>
              <a:gd name="connsiteY14" fmla="*/ 946205 h 954156"/>
              <a:gd name="connsiteX15" fmla="*/ 39757 w 263074"/>
              <a:gd name="connsiteY15" fmla="*/ 954156 h 954156"/>
              <a:gd name="connsiteX16" fmla="*/ 23854 w 263074"/>
              <a:gd name="connsiteY16" fmla="*/ 954156 h 95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74" h="954156">
                <a:moveTo>
                  <a:pt x="0" y="0"/>
                </a:moveTo>
                <a:cubicBezTo>
                  <a:pt x="12942" y="2157"/>
                  <a:pt x="54785" y="6581"/>
                  <a:pt x="71562" y="15902"/>
                </a:cubicBezTo>
                <a:cubicBezTo>
                  <a:pt x="99070" y="31185"/>
                  <a:pt x="123144" y="47585"/>
                  <a:pt x="143124" y="71561"/>
                </a:cubicBezTo>
                <a:cubicBezTo>
                  <a:pt x="149242" y="78902"/>
                  <a:pt x="153725" y="87464"/>
                  <a:pt x="159026" y="95415"/>
                </a:cubicBezTo>
                <a:cubicBezTo>
                  <a:pt x="184770" y="224127"/>
                  <a:pt x="159338" y="85577"/>
                  <a:pt x="174929" y="389614"/>
                </a:cubicBezTo>
                <a:cubicBezTo>
                  <a:pt x="175889" y="408331"/>
                  <a:pt x="172818" y="429462"/>
                  <a:pt x="182880" y="445273"/>
                </a:cubicBezTo>
                <a:cubicBezTo>
                  <a:pt x="197602" y="468408"/>
                  <a:pt x="229980" y="476875"/>
                  <a:pt x="254442" y="485029"/>
                </a:cubicBezTo>
                <a:cubicBezTo>
                  <a:pt x="257092" y="492980"/>
                  <a:pt x="265506" y="501101"/>
                  <a:pt x="262393" y="508883"/>
                </a:cubicBezTo>
                <a:cubicBezTo>
                  <a:pt x="258844" y="517756"/>
                  <a:pt x="245296" y="518029"/>
                  <a:pt x="238539" y="524786"/>
                </a:cubicBezTo>
                <a:cubicBezTo>
                  <a:pt x="202574" y="560751"/>
                  <a:pt x="245222" y="541112"/>
                  <a:pt x="198783" y="556591"/>
                </a:cubicBezTo>
                <a:cubicBezTo>
                  <a:pt x="209687" y="676536"/>
                  <a:pt x="214066" y="682056"/>
                  <a:pt x="198783" y="834887"/>
                </a:cubicBezTo>
                <a:cubicBezTo>
                  <a:pt x="194052" y="882197"/>
                  <a:pt x="188735" y="878690"/>
                  <a:pt x="159026" y="898497"/>
                </a:cubicBezTo>
                <a:cubicBezTo>
                  <a:pt x="153725" y="906448"/>
                  <a:pt x="151075" y="917050"/>
                  <a:pt x="143124" y="922351"/>
                </a:cubicBezTo>
                <a:cubicBezTo>
                  <a:pt x="134031" y="928413"/>
                  <a:pt x="121785" y="927162"/>
                  <a:pt x="111318" y="930302"/>
                </a:cubicBezTo>
                <a:cubicBezTo>
                  <a:pt x="95262" y="935119"/>
                  <a:pt x="79513" y="940904"/>
                  <a:pt x="63611" y="946205"/>
                </a:cubicBezTo>
                <a:cubicBezTo>
                  <a:pt x="55660" y="948855"/>
                  <a:pt x="48138" y="954156"/>
                  <a:pt x="39757" y="954156"/>
                </a:cubicBezTo>
                <a:lnTo>
                  <a:pt x="23854" y="954156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670BC5C9-3187-49DD-B003-F469CEE7F9EB}"/>
              </a:ext>
            </a:extLst>
          </p:cNvPr>
          <p:cNvSpPr/>
          <p:nvPr/>
        </p:nvSpPr>
        <p:spPr>
          <a:xfrm>
            <a:off x="9993317" y="4115653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57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2a: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</a:t>
            </a:r>
            <a:r>
              <a:rPr lang="en-HK" altLang="zh-TW" sz="2400" dirty="0"/>
              <a:t> </a:t>
            </a:r>
            <a:r>
              <a:rPr lang="en-GB" altLang="zh-TW" sz="2400" dirty="0"/>
              <a:t>and write down the procedure. 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(</a:t>
            </a:r>
            <a:r>
              <a:rPr lang="en-HK" altLang="zh-TW" sz="2400" dirty="0"/>
              <a:t>Remark: </a:t>
            </a:r>
            <a:r>
              <a:rPr lang="en-GB" altLang="zh-TW" sz="2400" dirty="0"/>
              <a:t>Make the end-effector </a:t>
            </a:r>
            <a:r>
              <a:rPr lang="en-GB" altLang="zh-TW" sz="2400" dirty="0">
                <a:solidFill>
                  <a:srgbClr val="FF0000"/>
                </a:solidFill>
              </a:rPr>
              <a:t>vertically</a:t>
            </a:r>
            <a:r>
              <a:rPr lang="en-GB" altLang="zh-TW" sz="2400" dirty="0"/>
              <a:t> to the ground )</a:t>
            </a:r>
            <a:endParaRPr lang="en-HK" altLang="zh-TW" sz="2400" dirty="0"/>
          </a:p>
          <a:p>
            <a:endParaRPr lang="en-HK" altLang="zh-TW" sz="2400" dirty="0"/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411542"/>
              </p:ext>
            </p:extLst>
          </p:nvPr>
        </p:nvGraphicFramePr>
        <p:xfrm>
          <a:off x="1362895" y="3027864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645443" y="296728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8612-6130-460C-BFF7-03CE5CD9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93" y="3382235"/>
            <a:ext cx="4482602" cy="3068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A02DAC-874F-4359-B870-ED7B32D9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2" y="4402317"/>
            <a:ext cx="3829878" cy="18893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D044CF-F2A7-424A-AEB6-36325AE94C57}"/>
              </a:ext>
            </a:extLst>
          </p:cNvPr>
          <p:cNvSpPr/>
          <p:nvPr/>
        </p:nvSpPr>
        <p:spPr>
          <a:xfrm>
            <a:off x="2786988" y="3921944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2b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GB" altLang="zh-TW" sz="2400" dirty="0"/>
              <a:t>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zh-TW" sz="2400" dirty="0"/>
              <a:t>block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GB" altLang="zh-TW" sz="2400" dirty="0"/>
              <a:t>it 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GB" altLang="zh-TW" sz="2400" dirty="0"/>
              <a:t>and write down the procedure.</a:t>
            </a: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HK" altLang="zh-TW" sz="2000" dirty="0">
                <a:solidFill>
                  <a:schemeClr val="tx1"/>
                </a:solidFill>
              </a:rPr>
              <a:t>Remark: </a:t>
            </a:r>
            <a:r>
              <a:rPr lang="en-GB" altLang="zh-TW" sz="2000" dirty="0">
                <a:solidFill>
                  <a:schemeClr val="tx1"/>
                </a:solidFill>
              </a:rPr>
              <a:t>Make the end-effector </a:t>
            </a:r>
            <a:r>
              <a:rPr lang="en-GB" altLang="zh-TW" sz="2000" dirty="0">
                <a:solidFill>
                  <a:srgbClr val="FF0000"/>
                </a:solidFill>
              </a:rPr>
              <a:t>vertically</a:t>
            </a:r>
            <a:r>
              <a:rPr lang="en-GB" altLang="zh-TW" sz="2000" dirty="0">
                <a:solidFill>
                  <a:schemeClr val="tx1"/>
                </a:solidFill>
              </a:rPr>
              <a:t> to the ground for picking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GB" altLang="zh-TW" sz="2000" dirty="0">
                <a:solidFill>
                  <a:schemeClr val="tx1"/>
                </a:solidFill>
              </a:rPr>
              <a:t>			and </a:t>
            </a:r>
            <a:r>
              <a:rPr lang="en-GB" altLang="zh-TW" sz="2000" dirty="0">
                <a:solidFill>
                  <a:srgbClr val="FF0000"/>
                </a:solidFill>
              </a:rPr>
              <a:t>horizontally</a:t>
            </a:r>
            <a:r>
              <a:rPr lang="en-GB" altLang="zh-TW" sz="2000" dirty="0">
                <a:solidFill>
                  <a:schemeClr val="tx1"/>
                </a:solidFill>
              </a:rPr>
              <a:t> to the table for placing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45623" y="2920923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9208C-3155-4833-B67C-FC525830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D20A2-6936-4A05-A380-09465074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D38BCA-9EDE-4292-BC79-F00F190D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84345"/>
              </p:ext>
            </p:extLst>
          </p:nvPr>
        </p:nvGraphicFramePr>
        <p:xfrm>
          <a:off x="1146406" y="4690756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8F4BDDD-93C8-415B-B1DB-A9E60CBE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36914"/>
              </p:ext>
            </p:extLst>
          </p:nvPr>
        </p:nvGraphicFramePr>
        <p:xfrm>
          <a:off x="1146406" y="3502036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ADCC84-0D54-470A-927E-A241BA0B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39" y="3186701"/>
            <a:ext cx="4754789" cy="2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4D5F3-9FC1-47B7-95A3-78D3EEC4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53" y="2934461"/>
            <a:ext cx="5382081" cy="3295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(Task2c_vrep.bat)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Tack2c.py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9D6D94-D952-4BA9-AE0D-A0868B26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49" y="5451265"/>
            <a:ext cx="352474" cy="3238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639197" y="5819619"/>
            <a:ext cx="3589101" cy="17339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051433" y="6403921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731270" y="5993016"/>
            <a:ext cx="0" cy="4109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872704" y="3823304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B41688-AA40-498C-9949-213A91E7576E}"/>
              </a:ext>
            </a:extLst>
          </p:cNvPr>
          <p:cNvSpPr/>
          <p:nvPr/>
        </p:nvSpPr>
        <p:spPr>
          <a:xfrm>
            <a:off x="526446" y="4716269"/>
            <a:ext cx="5490111" cy="424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(D:\01-Home\IoT\IC2122-Robotics\Task2)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420925" y="3522428"/>
            <a:ext cx="3218272" cy="2383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Task 2c: </a:t>
            </a:r>
            <a:r>
              <a:rPr lang="en-US" altLang="en-US" sz="2400" dirty="0">
                <a:solidFill>
                  <a:srgbClr val="FF0000"/>
                </a:solidFill>
              </a:rPr>
              <a:t>Move</a:t>
            </a:r>
            <a:r>
              <a:rPr lang="en-US" altLang="en-US" sz="2400" dirty="0"/>
              <a:t> the </a:t>
            </a:r>
            <a:r>
              <a:rPr lang="en-GB" altLang="en-US" sz="2400" dirty="0"/>
              <a:t>end-effector to 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en-US" sz="2400" dirty="0"/>
              <a:t>block using </a:t>
            </a:r>
          </a:p>
          <a:p>
            <a:pPr marL="109537" indent="0">
              <a:lnSpc>
                <a:spcPct val="20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US" altLang="en-US" sz="2400" dirty="0"/>
              <a:t>often provides </a:t>
            </a:r>
            <a:r>
              <a:rPr lang="en-GB" altLang="en-US" sz="2400" dirty="0"/>
              <a:t>different solutions or approaches.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GB" altLang="en-US" sz="2400" dirty="0">
                <a:solidFill>
                  <a:srgbClr val="FF0000"/>
                </a:solidFill>
              </a:rPr>
              <a:t>Observe</a:t>
            </a:r>
            <a:r>
              <a:rPr lang="en-GB" altLang="en-US" sz="2400" dirty="0"/>
              <a:t> and </a:t>
            </a:r>
            <a:r>
              <a:rPr lang="en-GB" altLang="en-US" sz="2400" dirty="0">
                <a:solidFill>
                  <a:srgbClr val="FF0000"/>
                </a:solidFill>
              </a:rPr>
              <a:t>discuss</a:t>
            </a:r>
            <a:r>
              <a:rPr lang="en-GB" altLang="en-US" sz="2400" dirty="0"/>
              <a:t> the below 3 solutions.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HK" altLang="en-US" sz="2400" dirty="0">
                <a:solidFill>
                  <a:srgbClr val="FF0000"/>
                </a:solidFill>
              </a:rPr>
              <a:t>Suggest</a:t>
            </a:r>
            <a:r>
              <a:rPr lang="en-HK" altLang="en-US" sz="2400" dirty="0"/>
              <a:t> the method to create the unique solution (e.g. guide)</a:t>
            </a:r>
          </a:p>
          <a:p>
            <a:pPr marL="109537" indent="0">
              <a:lnSpc>
                <a:spcPct val="200000"/>
              </a:lnSpc>
              <a:buNone/>
            </a:pPr>
            <a:endParaRPr lang="en-GB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US" altLang="en-US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87C06-E538-4942-BFAF-7D4C0298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11" y="3886150"/>
            <a:ext cx="7097936" cy="1066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D49CA-7253-45AB-8CD1-DC09C11F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24" y="359953"/>
            <a:ext cx="3597059" cy="21595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AF551D-1364-4238-BDEC-0F0C1D9CE894}"/>
              </a:ext>
            </a:extLst>
          </p:cNvPr>
          <p:cNvSpPr/>
          <p:nvPr/>
        </p:nvSpPr>
        <p:spPr>
          <a:xfrm>
            <a:off x="8687107" y="62218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2c interface</a:t>
            </a:r>
          </a:p>
        </p:txBody>
      </p:sp>
    </p:spTree>
    <p:extLst>
      <p:ext uri="{BB962C8B-B14F-4D97-AF65-F5344CB8AC3E}">
        <p14:creationId xmlns:p14="http://schemas.microsoft.com/office/powerpoint/2010/main" val="310476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Task2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2B1BC8E-767F-47B9-A022-B4250BC25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022536-D7AA-4A37-8124-371789FE1B1F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5CD5F1D-F3D2-4415-82CC-1CA8DA1509CE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66FD4F-7EFD-42CC-8C6C-FDB832E0EE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291756" y="1043935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2: Inverse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369C9F29-E029-432A-8736-84BE528F1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9C7FD29F-EC20-402D-BECD-CF7DC85FD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70F59019-309B-4F69-AF4E-0ED40EEC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BF344-252F-48E4-B43B-B70EDAB09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36" y="2289583"/>
            <a:ext cx="6039084" cy="36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6B66E-2510-46B0-9D04-FE8A289A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28719"/>
            <a:ext cx="7332659" cy="47963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(Task2_vrep.bat)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2275" y="5265198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2448" y="5186037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1363" y="5356990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50052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58668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41773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6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A7500-0AE8-4BA4-813A-EEDD1462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3192"/>
            <a:ext cx="6621539" cy="3736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792734" y="1030371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34576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1159" y="3719442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13547" y="153107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621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0072" y="325978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8572</TotalTime>
  <Words>737</Words>
  <Application>Microsoft Office PowerPoint</Application>
  <PresentationFormat>Widescreen</PresentationFormat>
  <Paragraphs>179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맑은 고딕</vt:lpstr>
      <vt:lpstr>新細明體</vt:lpstr>
      <vt:lpstr>Arial</vt:lpstr>
      <vt:lpstr>Calibri</vt:lpstr>
      <vt:lpstr>Calibri Light</vt:lpstr>
      <vt:lpstr>Cambria Math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Start-up</vt:lpstr>
      <vt:lpstr>V-REP Joint Angle - Control Panel</vt:lpstr>
      <vt:lpstr>V-REP Joint Angle – How to use "Set Target" button?</vt:lpstr>
      <vt:lpstr>IC2122 – Task 2a</vt:lpstr>
      <vt:lpstr>IC2122 – Task 2b</vt:lpstr>
      <vt:lpstr>IC2122 – Task 2c</vt:lpstr>
      <vt:lpstr>IC2122 – Task 2c</vt:lpstr>
      <vt:lpstr>Task2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163</cp:revision>
  <dcterms:created xsi:type="dcterms:W3CDTF">2021-09-27T06:08:26Z</dcterms:created>
  <dcterms:modified xsi:type="dcterms:W3CDTF">2021-10-19T09:18:41Z</dcterms:modified>
</cp:coreProperties>
</file>